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2" r:id="rId7"/>
    <p:sldId id="263" r:id="rId8"/>
    <p:sldId id="265" r:id="rId9"/>
    <p:sldId id="266" r:id="rId10"/>
    <p:sldId id="267" r:id="rId11"/>
    <p:sldId id="270" r:id="rId12"/>
    <p:sldId id="271" r:id="rId13"/>
    <p:sldId id="272" r:id="rId14"/>
    <p:sldId id="27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4662" autoAdjust="0"/>
  </p:normalViewPr>
  <p:slideViewPr>
    <p:cSldViewPr>
      <p:cViewPr>
        <p:scale>
          <a:sx n="66" d="100"/>
          <a:sy n="66" d="100"/>
        </p:scale>
        <p:origin x="-16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3EA2CC-DEDE-4D18-9B9C-16191DBB3312}" type="datetimeFigureOut">
              <a:rPr lang="ru-RU" smtClean="0"/>
              <a:t>28.05.2014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9A224A-C36E-4AD7-95AC-DED76D8B3816}" type="slidenum">
              <a:rPr lang="ru-RU" smtClean="0"/>
              <a:t>‹#›</a:t>
            </a:fld>
            <a:endParaRPr lang="ru-RU"/>
          </a:p>
        </p:txBody>
      </p:sp>
    </p:spTree>
    <p:extLst>
      <p:ext uri="{BB962C8B-B14F-4D97-AF65-F5344CB8AC3E}">
        <p14:creationId xmlns:p14="http://schemas.microsoft.com/office/powerpoint/2010/main" val="396247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9A224A-C36E-4AD7-95AC-DED76D8B3816}" type="slidenum">
              <a:rPr lang="ru-RU" smtClean="0"/>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68773CEE-324B-4319-8DA9-1967FE4CB0FD}" type="datetimeFigureOut">
              <a:rPr lang="ru-RU" smtClean="0"/>
              <a:t>28.05.2014</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C7AD341-A9A0-4690-AA8D-A25F93C6940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773CEE-324B-4319-8DA9-1967FE4CB0FD}" type="datetimeFigureOut">
              <a:rPr lang="ru-RU" smtClean="0"/>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7AD341-A9A0-4690-AA8D-A25F93C6940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773CEE-324B-4319-8DA9-1967FE4CB0FD}" type="datetimeFigureOut">
              <a:rPr lang="ru-RU" smtClean="0"/>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7AD341-A9A0-4690-AA8D-A25F93C6940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095401"/>
            <a:ext cx="8229600" cy="1066800"/>
          </a:xfrm>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773CEE-324B-4319-8DA9-1967FE4CB0FD}" type="datetimeFigureOut">
              <a:rPr lang="ru-RU" smtClean="0"/>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7AD341-A9A0-4690-AA8D-A25F93C69400}" type="slidenum">
              <a:rPr lang="ru-RU" smtClean="0"/>
              <a:t>‹#›</a:t>
            </a:fld>
            <a:endParaRPr lang="ru-RU"/>
          </a:p>
        </p:txBody>
      </p:sp>
      <p:pic>
        <p:nvPicPr>
          <p:cNvPr id="3074" name="Picture 2" descr="E:\Diploma\Конференции\To ELBRUS_2014\Posters\JIHT-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44" y="476673"/>
            <a:ext cx="900025" cy="11521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8773CEE-324B-4319-8DA9-1967FE4CB0FD}" type="datetimeFigureOut">
              <a:rPr lang="ru-RU" smtClean="0"/>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7AD341-A9A0-4690-AA8D-A25F93C6940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8773CEE-324B-4319-8DA9-1967FE4CB0FD}" type="datetimeFigureOut">
              <a:rPr lang="ru-RU" smtClean="0"/>
              <a:t>28.05.2014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7AD341-A9A0-4690-AA8D-A25F93C6940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68773CEE-324B-4319-8DA9-1967FE4CB0FD}" type="datetimeFigureOut">
              <a:rPr lang="ru-RU" smtClean="0"/>
              <a:t>28.05.2014</a:t>
            </a:fld>
            <a:endParaRPr lang="ru-RU"/>
          </a:p>
        </p:txBody>
      </p:sp>
      <p:sp>
        <p:nvSpPr>
          <p:cNvPr id="27" name="Номер слайда 26"/>
          <p:cNvSpPr>
            <a:spLocks noGrp="1"/>
          </p:cNvSpPr>
          <p:nvPr>
            <p:ph type="sldNum" sz="quarter" idx="11"/>
          </p:nvPr>
        </p:nvSpPr>
        <p:spPr/>
        <p:txBody>
          <a:bodyPr rtlCol="0"/>
          <a:lstStyle/>
          <a:p>
            <a:fld id="{8C7AD341-A9A0-4690-AA8D-A25F93C69400}"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68773CEE-324B-4319-8DA9-1967FE4CB0FD}" type="datetimeFigureOut">
              <a:rPr lang="ru-RU" smtClean="0"/>
              <a:t>28.05.2014</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8C7AD341-A9A0-4690-AA8D-A25F93C6940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773CEE-324B-4319-8DA9-1967FE4CB0FD}" type="datetimeFigureOut">
              <a:rPr lang="ru-RU" smtClean="0"/>
              <a:t>28.05.2014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C7AD341-A9A0-4690-AA8D-A25F93C6940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8773CEE-324B-4319-8DA9-1967FE4CB0FD}" type="datetimeFigureOut">
              <a:rPr lang="ru-RU" smtClean="0"/>
              <a:t>28.05.2014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7AD341-A9A0-4690-AA8D-A25F93C6940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8773CEE-324B-4319-8DA9-1967FE4CB0FD}" type="datetimeFigureOut">
              <a:rPr lang="ru-RU" smtClean="0"/>
              <a:t>28.05.2014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7AD341-A9A0-4690-AA8D-A25F93C6940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8773CEE-324B-4319-8DA9-1967FE4CB0FD}" type="datetimeFigureOut">
              <a:rPr lang="ru-RU" smtClean="0"/>
              <a:t>28.05.2014</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C7AD341-A9A0-4690-AA8D-A25F93C6940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14357"/>
            <a:ext cx="7772400" cy="1714511"/>
          </a:xfrm>
        </p:spPr>
        <p:txBody>
          <a:bodyPr>
            <a:normAutofit/>
          </a:bodyPr>
          <a:lstStyle/>
          <a:p>
            <a:r>
              <a:rPr lang="en-US" sz="3200" dirty="0"/>
              <a:t>E</a:t>
            </a:r>
            <a:r>
              <a:rPr lang="en-US" sz="3200" dirty="0" smtClean="0"/>
              <a:t>xplosive </a:t>
            </a:r>
            <a:r>
              <a:rPr lang="en-US" sz="3200" dirty="0"/>
              <a:t>joining of dissimilar metals: </a:t>
            </a:r>
            <a:br>
              <a:rPr lang="en-US" sz="3200" dirty="0"/>
            </a:br>
            <a:r>
              <a:rPr lang="en-US" sz="3200" dirty="0"/>
              <a:t>experiment and numerical modeling </a:t>
            </a:r>
            <a:endParaRPr lang="ru-RU" sz="3200" dirty="0"/>
          </a:p>
        </p:txBody>
      </p:sp>
      <p:sp>
        <p:nvSpPr>
          <p:cNvPr id="3" name="Подзаголовок 2"/>
          <p:cNvSpPr>
            <a:spLocks noGrp="1"/>
          </p:cNvSpPr>
          <p:nvPr>
            <p:ph type="subTitle" idx="1"/>
          </p:nvPr>
        </p:nvSpPr>
        <p:spPr>
          <a:xfrm>
            <a:off x="683568" y="4221088"/>
            <a:ext cx="7920880" cy="1777752"/>
          </a:xfrm>
        </p:spPr>
        <p:txBody>
          <a:bodyPr>
            <a:normAutofit fontScale="92500" lnSpcReduction="20000"/>
          </a:bodyPr>
          <a:lstStyle/>
          <a:p>
            <a:r>
              <a:rPr lang="en-US" sz="2800" dirty="0" err="1"/>
              <a:t>Anan’ev</a:t>
            </a:r>
            <a:r>
              <a:rPr lang="ru-RU" sz="2800" dirty="0"/>
              <a:t> </a:t>
            </a:r>
            <a:r>
              <a:rPr lang="en-US" sz="2800" dirty="0"/>
              <a:t>S</a:t>
            </a:r>
            <a:r>
              <a:rPr lang="ru-RU" sz="2800" dirty="0"/>
              <a:t>.</a:t>
            </a:r>
            <a:r>
              <a:rPr lang="en-US" sz="2800" dirty="0"/>
              <a:t>Yu</a:t>
            </a:r>
            <a:r>
              <a:rPr lang="ru-RU" sz="2800" dirty="0"/>
              <a:t>.</a:t>
            </a:r>
            <a:r>
              <a:rPr lang="en-US" sz="2800" dirty="0"/>
              <a:t>,</a:t>
            </a:r>
            <a:r>
              <a:rPr lang="ru-RU" sz="2800" dirty="0"/>
              <a:t> </a:t>
            </a:r>
            <a:r>
              <a:rPr lang="en-US" sz="2800" dirty="0"/>
              <a:t>Andreev</a:t>
            </a:r>
            <a:r>
              <a:rPr lang="ru-RU" sz="2800" dirty="0"/>
              <a:t> </a:t>
            </a:r>
            <a:r>
              <a:rPr lang="en-US" sz="2800" dirty="0"/>
              <a:t>A.V., </a:t>
            </a:r>
            <a:r>
              <a:rPr lang="en-US" sz="2800" dirty="0" err="1"/>
              <a:t>Deribas</a:t>
            </a:r>
            <a:r>
              <a:rPr lang="ru-RU" sz="2800" dirty="0"/>
              <a:t> </a:t>
            </a:r>
            <a:r>
              <a:rPr lang="en-US" sz="2800" dirty="0"/>
              <a:t>A</a:t>
            </a:r>
            <a:r>
              <a:rPr lang="ru-RU" sz="2800" dirty="0"/>
              <a:t>.</a:t>
            </a:r>
            <a:r>
              <a:rPr lang="en-US" sz="2800" dirty="0"/>
              <a:t>A</a:t>
            </a:r>
            <a:r>
              <a:rPr lang="ru-RU" sz="2800" dirty="0"/>
              <a:t>.</a:t>
            </a:r>
            <a:r>
              <a:rPr lang="en-US" sz="2800" dirty="0" smtClean="0"/>
              <a:t>, Yankovskiy</a:t>
            </a:r>
            <a:r>
              <a:rPr lang="ru-RU" sz="2800" dirty="0" smtClean="0"/>
              <a:t> </a:t>
            </a:r>
            <a:r>
              <a:rPr lang="en-US" sz="2800" dirty="0"/>
              <a:t>B.D</a:t>
            </a:r>
            <a:r>
              <a:rPr lang="en-US" sz="2800" dirty="0" smtClean="0"/>
              <a:t>.</a:t>
            </a:r>
            <a:endParaRPr lang="ru-RU" sz="2800" dirty="0" smtClean="0"/>
          </a:p>
          <a:p>
            <a:endParaRPr lang="ru-RU" dirty="0"/>
          </a:p>
          <a:p>
            <a:r>
              <a:rPr lang="en-US" dirty="0" smtClean="0"/>
              <a:t>Joint Institute for </a:t>
            </a:r>
            <a:r>
              <a:rPr lang="en-US" dirty="0" smtClean="0"/>
              <a:t>h</a:t>
            </a:r>
            <a:r>
              <a:rPr lang="en-US" dirty="0" smtClean="0"/>
              <a:t>igh</a:t>
            </a:r>
            <a:r>
              <a:rPr lang="en-US" dirty="0" smtClean="0"/>
              <a:t> </a:t>
            </a:r>
            <a:r>
              <a:rPr lang="en-US" dirty="0" smtClean="0"/>
              <a:t>temperatures, </a:t>
            </a:r>
          </a:p>
          <a:p>
            <a:r>
              <a:rPr lang="en-US" dirty="0" smtClean="0"/>
              <a:t>Moscow, Russia</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764704"/>
            <a:ext cx="7725544" cy="648072"/>
          </a:xfrm>
        </p:spPr>
        <p:txBody>
          <a:bodyPr>
            <a:normAutofit/>
          </a:bodyPr>
          <a:lstStyle/>
          <a:p>
            <a:r>
              <a:rPr lang="en-US" sz="3600" i="1" dirty="0"/>
              <a:t>Modeling </a:t>
            </a:r>
            <a:r>
              <a:rPr lang="en-US" sz="3600" i="1" dirty="0" smtClean="0"/>
              <a:t>results</a:t>
            </a:r>
            <a:endParaRPr lang="ru-RU" sz="3600" dirty="0"/>
          </a:p>
        </p:txBody>
      </p:sp>
      <p:sp>
        <p:nvSpPr>
          <p:cNvPr id="3" name="Содержимое 2"/>
          <p:cNvSpPr>
            <a:spLocks noGrp="1"/>
          </p:cNvSpPr>
          <p:nvPr>
            <p:ph idx="1"/>
          </p:nvPr>
        </p:nvSpPr>
        <p:spPr>
          <a:xfrm>
            <a:off x="6211916" y="3549320"/>
            <a:ext cx="3046327" cy="390350"/>
          </a:xfrm>
        </p:spPr>
        <p:txBody>
          <a:bodyPr>
            <a:normAutofit/>
          </a:bodyPr>
          <a:lstStyle/>
          <a:p>
            <a:pPr marL="109728" indent="0">
              <a:buNone/>
            </a:pPr>
            <a:r>
              <a:rPr lang="en-US" sz="1800" dirty="0" err="1"/>
              <a:t>Mises</a:t>
            </a:r>
            <a:r>
              <a:rPr lang="en-US" sz="1800" dirty="0"/>
              <a:t> stress, Pa</a:t>
            </a:r>
            <a:endParaRPr lang="ru-RU" sz="1800" dirty="0"/>
          </a:p>
        </p:txBody>
      </p:sp>
      <p:pic>
        <p:nvPicPr>
          <p:cNvPr id="8194" name="Picture 2"/>
          <p:cNvPicPr>
            <a:picLocks noChangeAspect="1" noChangeArrowheads="1"/>
          </p:cNvPicPr>
          <p:nvPr/>
        </p:nvPicPr>
        <p:blipFill>
          <a:blip r:embed="rId2"/>
          <a:srcRect/>
          <a:stretch>
            <a:fillRect/>
          </a:stretch>
        </p:blipFill>
        <p:spPr bwMode="auto">
          <a:xfrm>
            <a:off x="4985026" y="1495034"/>
            <a:ext cx="3948274" cy="2054049"/>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323528" y="4037944"/>
            <a:ext cx="3950130" cy="2055352"/>
          </a:xfrm>
          <a:prstGeom prst="rect">
            <a:avLst/>
          </a:prstGeom>
          <a:noFill/>
          <a:ln w="9525">
            <a:noFill/>
            <a:miter lim="800000"/>
            <a:headEnd/>
            <a:tailEnd/>
          </a:ln>
          <a:effectLst/>
        </p:spPr>
      </p:pic>
      <p:sp>
        <p:nvSpPr>
          <p:cNvPr id="6" name="Содержимое 2"/>
          <p:cNvSpPr txBox="1">
            <a:spLocks/>
          </p:cNvSpPr>
          <p:nvPr/>
        </p:nvSpPr>
        <p:spPr>
          <a:xfrm>
            <a:off x="1249101" y="6190032"/>
            <a:ext cx="3024557" cy="345807"/>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sz="1800" dirty="0" smtClean="0"/>
              <a:t>Equivalent plastic strain</a:t>
            </a:r>
            <a:endParaRPr lang="ru-RU" sz="1800" dirty="0" smtClean="0"/>
          </a:p>
        </p:txBody>
      </p:sp>
      <p:pic>
        <p:nvPicPr>
          <p:cNvPr id="7" name="Picture 2"/>
          <p:cNvPicPr>
            <a:picLocks noChangeAspect="1" noChangeArrowheads="1"/>
          </p:cNvPicPr>
          <p:nvPr/>
        </p:nvPicPr>
        <p:blipFill>
          <a:blip r:embed="rId4"/>
          <a:srcRect/>
          <a:stretch>
            <a:fillRect/>
          </a:stretch>
        </p:blipFill>
        <p:spPr bwMode="auto">
          <a:xfrm>
            <a:off x="4985025" y="4037944"/>
            <a:ext cx="3948274" cy="2055352"/>
          </a:xfrm>
          <a:prstGeom prst="rect">
            <a:avLst/>
          </a:prstGeom>
          <a:noFill/>
          <a:ln w="9525">
            <a:noFill/>
            <a:miter lim="800000"/>
            <a:headEnd/>
            <a:tailEnd/>
          </a:ln>
          <a:effectLst/>
        </p:spPr>
      </p:pic>
      <p:sp>
        <p:nvSpPr>
          <p:cNvPr id="8" name="Содержимое 2"/>
          <p:cNvSpPr txBox="1">
            <a:spLocks/>
          </p:cNvSpPr>
          <p:nvPr/>
        </p:nvSpPr>
        <p:spPr>
          <a:xfrm>
            <a:off x="5364088" y="6190032"/>
            <a:ext cx="4176464" cy="466469"/>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sz="1800" dirty="0" smtClean="0"/>
              <a:t>Flowing of material into the gap</a:t>
            </a:r>
            <a:endParaRPr lang="ru-RU" sz="1800" dirty="0"/>
          </a:p>
        </p:txBody>
      </p:sp>
      <p:pic>
        <p:nvPicPr>
          <p:cNvPr id="9" name="Picture 2"/>
          <p:cNvPicPr>
            <a:picLocks noChangeAspect="1" noChangeArrowheads="1"/>
          </p:cNvPicPr>
          <p:nvPr/>
        </p:nvPicPr>
        <p:blipFill>
          <a:blip r:embed="rId5"/>
          <a:srcRect/>
          <a:stretch>
            <a:fillRect/>
          </a:stretch>
        </p:blipFill>
        <p:spPr bwMode="auto">
          <a:xfrm>
            <a:off x="967874" y="1591758"/>
            <a:ext cx="3587009" cy="1868340"/>
          </a:xfrm>
          <a:prstGeom prst="rect">
            <a:avLst/>
          </a:prstGeom>
          <a:noFill/>
          <a:ln w="9525">
            <a:noFill/>
            <a:miter lim="800000"/>
            <a:headEnd/>
            <a:tailEnd/>
          </a:ln>
          <a:effectLst/>
        </p:spPr>
      </p:pic>
      <p:sp>
        <p:nvSpPr>
          <p:cNvPr id="10" name="Содержимое 2"/>
          <p:cNvSpPr txBox="1">
            <a:spLocks/>
          </p:cNvSpPr>
          <p:nvPr/>
        </p:nvSpPr>
        <p:spPr>
          <a:xfrm>
            <a:off x="1407304" y="3593863"/>
            <a:ext cx="3024557" cy="345807"/>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sz="1800" dirty="0" smtClean="0"/>
              <a:t>The initial state</a:t>
            </a:r>
            <a:endParaRPr lang="ru-RU" sz="1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620688"/>
            <a:ext cx="7715224" cy="796908"/>
          </a:xfrm>
        </p:spPr>
        <p:txBody>
          <a:bodyPr>
            <a:normAutofit/>
          </a:bodyPr>
          <a:lstStyle/>
          <a:p>
            <a:r>
              <a:rPr lang="en-US" sz="3600" i="1" dirty="0"/>
              <a:t>Modeling </a:t>
            </a:r>
            <a:r>
              <a:rPr lang="en-US" sz="3600" i="1" dirty="0" smtClean="0"/>
              <a:t>results</a:t>
            </a:r>
            <a:endParaRPr lang="ru-RU" sz="3600" dirty="0"/>
          </a:p>
        </p:txBody>
      </p:sp>
      <p:sp>
        <p:nvSpPr>
          <p:cNvPr id="3" name="Содержимое 2"/>
          <p:cNvSpPr>
            <a:spLocks noGrp="1"/>
          </p:cNvSpPr>
          <p:nvPr>
            <p:ph idx="1"/>
          </p:nvPr>
        </p:nvSpPr>
        <p:spPr>
          <a:xfrm>
            <a:off x="611560" y="5805264"/>
            <a:ext cx="8229600" cy="702409"/>
          </a:xfrm>
        </p:spPr>
        <p:txBody>
          <a:bodyPr>
            <a:normAutofit/>
          </a:bodyPr>
          <a:lstStyle/>
          <a:p>
            <a:pPr marL="109728" indent="0">
              <a:buNone/>
            </a:pPr>
            <a:r>
              <a:rPr lang="en-US" sz="1800" dirty="0"/>
              <a:t>Dependence of the overall contact area (green curve) and total force on a contact surface (red curve) </a:t>
            </a:r>
            <a:r>
              <a:rPr lang="en-US" sz="1800" dirty="0" err="1"/>
              <a:t>vs</a:t>
            </a:r>
            <a:r>
              <a:rPr lang="en-US" sz="1800" dirty="0"/>
              <a:t> time</a:t>
            </a:r>
            <a:endParaRPr lang="ru-RU" sz="1800" dirty="0"/>
          </a:p>
          <a:p>
            <a:endParaRPr lang="ru-RU" dirty="0"/>
          </a:p>
        </p:txBody>
      </p:sp>
      <p:pic>
        <p:nvPicPr>
          <p:cNvPr id="11266" name="Picture 2"/>
          <p:cNvPicPr>
            <a:picLocks noChangeAspect="1" noChangeArrowheads="1"/>
          </p:cNvPicPr>
          <p:nvPr/>
        </p:nvPicPr>
        <p:blipFill>
          <a:blip r:embed="rId2"/>
          <a:srcRect/>
          <a:stretch>
            <a:fillRect/>
          </a:stretch>
        </p:blipFill>
        <p:spPr bwMode="auto">
          <a:xfrm>
            <a:off x="899592" y="1708798"/>
            <a:ext cx="7560840" cy="38479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33374"/>
            <a:ext cx="7623268" cy="1066800"/>
          </a:xfrm>
        </p:spPr>
        <p:txBody>
          <a:bodyPr>
            <a:normAutofit/>
          </a:bodyPr>
          <a:lstStyle/>
          <a:p>
            <a:r>
              <a:rPr lang="en-US" sz="3600" i="1" dirty="0"/>
              <a:t>Modeling </a:t>
            </a:r>
            <a:r>
              <a:rPr lang="en-US" sz="3600" i="1" dirty="0" smtClean="0"/>
              <a:t>results</a:t>
            </a:r>
            <a:endParaRPr lang="ru-RU" sz="3600" dirty="0"/>
          </a:p>
        </p:txBody>
      </p:sp>
      <p:pic>
        <p:nvPicPr>
          <p:cNvPr id="12290" name="Picture 2"/>
          <p:cNvPicPr>
            <a:picLocks noGrp="1" noChangeAspect="1" noChangeArrowheads="1"/>
          </p:cNvPicPr>
          <p:nvPr>
            <p:ph idx="1"/>
          </p:nvPr>
        </p:nvPicPr>
        <p:blipFill>
          <a:blip r:embed="rId2"/>
          <a:srcRect/>
          <a:stretch>
            <a:fillRect/>
          </a:stretch>
        </p:blipFill>
        <p:spPr bwMode="auto">
          <a:xfrm>
            <a:off x="741218" y="1655033"/>
            <a:ext cx="7560840" cy="3934207"/>
          </a:xfrm>
          <a:prstGeom prst="rect">
            <a:avLst/>
          </a:prstGeom>
          <a:noFill/>
          <a:ln w="9525">
            <a:noFill/>
            <a:miter lim="800000"/>
            <a:headEnd/>
            <a:tailEnd/>
          </a:ln>
          <a:effectLst/>
        </p:spPr>
      </p:pic>
      <p:sp>
        <p:nvSpPr>
          <p:cNvPr id="5" name="Прямоугольник 4"/>
          <p:cNvSpPr/>
          <p:nvPr/>
        </p:nvSpPr>
        <p:spPr>
          <a:xfrm>
            <a:off x="3194968" y="5773906"/>
            <a:ext cx="3499676" cy="369332"/>
          </a:xfrm>
          <a:prstGeom prst="rect">
            <a:avLst/>
          </a:prstGeom>
        </p:spPr>
        <p:txBody>
          <a:bodyPr wrap="none">
            <a:spAutoFit/>
          </a:bodyPr>
          <a:lstStyle/>
          <a:p>
            <a:r>
              <a:rPr lang="en-US" dirty="0"/>
              <a:t>Flowing of material </a:t>
            </a:r>
            <a:r>
              <a:rPr lang="en-US" dirty="0" smtClean="0"/>
              <a:t>into </a:t>
            </a:r>
            <a:r>
              <a:rPr lang="en-US" dirty="0"/>
              <a:t>the gap</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92696"/>
            <a:ext cx="7653536" cy="1066800"/>
          </a:xfrm>
        </p:spPr>
        <p:txBody>
          <a:bodyPr>
            <a:normAutofit/>
          </a:bodyPr>
          <a:lstStyle/>
          <a:p>
            <a:r>
              <a:rPr lang="en-US" sz="3600" i="1" dirty="0" smtClean="0"/>
              <a:t>Resume</a:t>
            </a:r>
            <a:endParaRPr lang="ru-RU" sz="3600" dirty="0"/>
          </a:p>
        </p:txBody>
      </p:sp>
      <p:sp>
        <p:nvSpPr>
          <p:cNvPr id="3" name="Содержимое 2"/>
          <p:cNvSpPr>
            <a:spLocks noGrp="1"/>
          </p:cNvSpPr>
          <p:nvPr>
            <p:ph idx="1"/>
          </p:nvPr>
        </p:nvSpPr>
        <p:spPr>
          <a:xfrm>
            <a:off x="467544" y="1916832"/>
            <a:ext cx="8229600" cy="4325112"/>
          </a:xfrm>
        </p:spPr>
        <p:txBody>
          <a:bodyPr>
            <a:normAutofit fontScale="92500"/>
          </a:bodyPr>
          <a:lstStyle/>
          <a:p>
            <a:pPr indent="-900000"/>
            <a:r>
              <a:rPr lang="en-US" dirty="0"/>
              <a:t>An opportunity of realization of residual intense condition in the field of explosive connection of the diverse metals had been researched. It was shown that a keeping of significant pressure difference along a contact zone may be provided. </a:t>
            </a:r>
          </a:p>
          <a:p>
            <a:pPr indent="-900000"/>
            <a:r>
              <a:rPr lang="en-US" dirty="0"/>
              <a:t>The work at the given stage is directed at optimization of geometrical parameters of a contact surface of cylinders from the point of view of efficiency of shock loading for residual strength.</a:t>
            </a:r>
          </a:p>
          <a:p>
            <a:endParaRPr lang="ru-RU" dirty="0"/>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descr="DSCF2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7308304" cy="548503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22582" y="5733255"/>
            <a:ext cx="8229600" cy="732507"/>
          </a:xfrm>
        </p:spPr>
        <p:txBody>
          <a:bodyPr>
            <a:normAutofit/>
          </a:bodyPr>
          <a:lstStyle/>
          <a:p>
            <a:r>
              <a:rPr lang="en-US" sz="3600" i="1" dirty="0" smtClean="0"/>
              <a:t>Thank you for your attention!</a:t>
            </a:r>
            <a:endParaRPr lang="ru-RU" sz="3600" i="1" dirty="0"/>
          </a:p>
        </p:txBody>
      </p:sp>
    </p:spTree>
    <p:extLst>
      <p:ext uri="{BB962C8B-B14F-4D97-AF65-F5344CB8AC3E}">
        <p14:creationId xmlns:p14="http://schemas.microsoft.com/office/powerpoint/2010/main" val="2127428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1711" y="2564904"/>
            <a:ext cx="8242289" cy="648072"/>
          </a:xfrm>
        </p:spPr>
        <p:txBody>
          <a:bodyPr>
            <a:normAutofit/>
          </a:bodyPr>
          <a:lstStyle/>
          <a:p>
            <a:r>
              <a:rPr lang="en-US" sz="3600" i="1" dirty="0"/>
              <a:t>Methods of research realization</a:t>
            </a:r>
            <a:r>
              <a:rPr lang="en-US" sz="3600" i="1" dirty="0" smtClean="0"/>
              <a:t>:</a:t>
            </a:r>
            <a:endParaRPr lang="ru-RU" sz="3600" dirty="0"/>
          </a:p>
        </p:txBody>
      </p:sp>
      <p:sp>
        <p:nvSpPr>
          <p:cNvPr id="3" name="Содержимое 2"/>
          <p:cNvSpPr>
            <a:spLocks noGrp="1"/>
          </p:cNvSpPr>
          <p:nvPr>
            <p:ph idx="1"/>
          </p:nvPr>
        </p:nvSpPr>
        <p:spPr>
          <a:xfrm>
            <a:off x="439146" y="3185528"/>
            <a:ext cx="8191985" cy="3627848"/>
          </a:xfrm>
        </p:spPr>
        <p:txBody>
          <a:bodyPr>
            <a:normAutofit/>
          </a:bodyPr>
          <a:lstStyle/>
          <a:p>
            <a:pPr indent="-720000"/>
            <a:r>
              <a:rPr lang="en-US" sz="2600" dirty="0" smtClean="0"/>
              <a:t>Mathematical modeling has for an object to determine plastic deformation and residual strength in different sites of a contact surface of cylinders depending on conditions of pulse loading. </a:t>
            </a:r>
          </a:p>
          <a:p>
            <a:pPr indent="-720000"/>
            <a:r>
              <a:rPr lang="en-US" sz="2600" dirty="0" smtClean="0"/>
              <a:t>Experiments are directed onto making of various types of metal contacts produced under different conditions of loading. </a:t>
            </a:r>
            <a:endParaRPr lang="ru-RU" sz="2600" dirty="0"/>
          </a:p>
        </p:txBody>
      </p:sp>
      <p:sp>
        <p:nvSpPr>
          <p:cNvPr id="4" name="Заголовок 1"/>
          <p:cNvSpPr txBox="1">
            <a:spLocks/>
          </p:cNvSpPr>
          <p:nvPr/>
        </p:nvSpPr>
        <p:spPr>
          <a:xfrm>
            <a:off x="911988" y="768400"/>
            <a:ext cx="7978080" cy="850776"/>
          </a:xfrm>
          <a:prstGeom prst="rect">
            <a:avLst/>
          </a:prstGeom>
        </p:spPr>
        <p:txBody>
          <a:bodyPr vert="horz" anchor="ctr">
            <a:normAutofit fontScale="9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i="1" dirty="0" smtClean="0"/>
              <a:t>The task of the shock-wave welding:</a:t>
            </a:r>
            <a:endParaRPr lang="ru-RU" dirty="0"/>
          </a:p>
        </p:txBody>
      </p:sp>
      <p:sp>
        <p:nvSpPr>
          <p:cNvPr id="5" name="Объект 2"/>
          <p:cNvSpPr txBox="1">
            <a:spLocks/>
          </p:cNvSpPr>
          <p:nvPr/>
        </p:nvSpPr>
        <p:spPr>
          <a:xfrm>
            <a:off x="439147" y="1628800"/>
            <a:ext cx="8229600" cy="891544"/>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indent="-720000"/>
            <a:r>
              <a:rPr lang="en-US" sz="2600" dirty="0" smtClean="0"/>
              <a:t>Formation of the metal joining due to plastic deformation without fusion.</a:t>
            </a:r>
            <a:endParaRPr lang="ru-RU" sz="2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692696"/>
            <a:ext cx="7272808" cy="1066800"/>
          </a:xfrm>
        </p:spPr>
        <p:txBody>
          <a:bodyPr>
            <a:normAutofit fontScale="90000"/>
          </a:bodyPr>
          <a:lstStyle/>
          <a:p>
            <a:r>
              <a:rPr lang="en-US" i="1" dirty="0" smtClean="0"/>
              <a:t>The schemes </a:t>
            </a:r>
            <a:r>
              <a:rPr lang="en-US" i="1" dirty="0" smtClean="0"/>
              <a:t>of shock-wave loading of cylinders: </a:t>
            </a:r>
            <a:endParaRPr lang="ru-RU" dirty="0"/>
          </a:p>
        </p:txBody>
      </p:sp>
      <p:sp>
        <p:nvSpPr>
          <p:cNvPr id="3" name="Содержимое 2"/>
          <p:cNvSpPr>
            <a:spLocks noGrp="1"/>
          </p:cNvSpPr>
          <p:nvPr>
            <p:ph idx="1"/>
          </p:nvPr>
        </p:nvSpPr>
        <p:spPr/>
        <p:txBody>
          <a:bodyPr>
            <a:normAutofit fontScale="92500" lnSpcReduction="10000"/>
          </a:bodyPr>
          <a:lstStyle/>
          <a:p>
            <a:pPr indent="-720000"/>
            <a:r>
              <a:rPr lang="en-US" dirty="0" smtClean="0"/>
              <a:t>L</a:t>
            </a:r>
            <a:r>
              <a:rPr lang="en-US" dirty="0" smtClean="0"/>
              <a:t>oading </a:t>
            </a:r>
            <a:r>
              <a:rPr lang="en-US" dirty="0"/>
              <a:t>intensity must be sufficient for formation of strong connection in contact at absence of deformation of the form and destruction of free surfaces of details. Variability of schemes may be provided with a variety of geometry and intensity of explosion loading. Special requirements arise thus to the form, the sizes, weight and density of a HE charge. We used powder RDX as explosive which possesses a big energy capacity and ability to a detonation at small cross sections of a charge and good adaptability at formation of a charge also.  </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764704"/>
            <a:ext cx="7200800" cy="1066800"/>
          </a:xfrm>
        </p:spPr>
        <p:txBody>
          <a:bodyPr>
            <a:normAutofit fontScale="90000"/>
          </a:bodyPr>
          <a:lstStyle/>
          <a:p>
            <a:r>
              <a:rPr lang="en-US" i="1" dirty="0" smtClean="0"/>
              <a:t>The </a:t>
            </a:r>
            <a:r>
              <a:rPr lang="en-US" i="1" dirty="0" smtClean="0"/>
              <a:t>schemes </a:t>
            </a:r>
            <a:r>
              <a:rPr lang="en-US" i="1" dirty="0" smtClean="0"/>
              <a:t>of shock-wave loading of cylinders</a:t>
            </a:r>
            <a:endParaRPr lang="ru-RU" i="1" dirty="0"/>
          </a:p>
        </p:txBody>
      </p:sp>
      <p:pic>
        <p:nvPicPr>
          <p:cNvPr id="3074" name="Picture 2"/>
          <p:cNvPicPr>
            <a:picLocks noGrp="1" noChangeAspect="1" noChangeArrowheads="1"/>
          </p:cNvPicPr>
          <p:nvPr>
            <p:ph idx="1"/>
          </p:nvPr>
        </p:nvPicPr>
        <p:blipFill>
          <a:blip r:embed="rId2"/>
          <a:stretch>
            <a:fillRect/>
          </a:stretch>
        </p:blipFill>
        <p:spPr bwMode="auto">
          <a:xfrm>
            <a:off x="0" y="2276872"/>
            <a:ext cx="4374706" cy="432435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204864"/>
            <a:ext cx="4274915" cy="2224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76056" y="4429273"/>
            <a:ext cx="3698851" cy="1200329"/>
          </a:xfrm>
          <a:prstGeom prst="rect">
            <a:avLst/>
          </a:prstGeom>
          <a:noFill/>
        </p:spPr>
        <p:txBody>
          <a:bodyPr wrap="square" rtlCol="0">
            <a:spAutoFit/>
          </a:bodyPr>
          <a:lstStyle/>
          <a:p>
            <a:r>
              <a:rPr lang="en-US" i="1" dirty="0">
                <a:solidFill>
                  <a:schemeClr val="tx2"/>
                </a:solidFill>
              </a:rPr>
              <a:t>Fig. </a:t>
            </a:r>
            <a:r>
              <a:rPr lang="en-US" i="1" dirty="0" smtClean="0">
                <a:solidFill>
                  <a:schemeClr val="tx2"/>
                </a:solidFill>
              </a:rPr>
              <a:t>1</a:t>
            </a:r>
            <a:r>
              <a:rPr lang="en-US" i="1" dirty="0" smtClean="0">
                <a:solidFill>
                  <a:schemeClr val="accent1"/>
                </a:solidFill>
              </a:rPr>
              <a:t>. </a:t>
            </a:r>
            <a:r>
              <a:rPr lang="en-US" dirty="0"/>
              <a:t>Geometry of cylinders assembly with thread surfaces in the beginning of computing process </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620688"/>
            <a:ext cx="7725544" cy="1082660"/>
          </a:xfrm>
        </p:spPr>
        <p:txBody>
          <a:bodyPr>
            <a:normAutofit/>
          </a:bodyPr>
          <a:lstStyle/>
          <a:p>
            <a:r>
              <a:rPr lang="en-US" sz="3600" i="1" dirty="0" smtClean="0"/>
              <a:t>The </a:t>
            </a:r>
            <a:r>
              <a:rPr lang="en-US" sz="3600" i="1" dirty="0" smtClean="0"/>
              <a:t>phot</a:t>
            </a:r>
            <a:r>
              <a:rPr lang="en-US" sz="3600" i="1" dirty="0" smtClean="0"/>
              <a:t>os of </a:t>
            </a:r>
            <a:r>
              <a:rPr lang="en-US" sz="3600" i="1" dirty="0" smtClean="0"/>
              <a:t>explosive assemblies:</a:t>
            </a:r>
            <a:endParaRPr lang="ru-RU" sz="36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765753"/>
            <a:ext cx="3539642" cy="1968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815"/>
          <a:stretch/>
        </p:blipFill>
        <p:spPr bwMode="auto">
          <a:xfrm>
            <a:off x="3923928" y="1776797"/>
            <a:ext cx="2880320" cy="194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Содержимое 2"/>
          <p:cNvSpPr>
            <a:spLocks noGrp="1"/>
          </p:cNvSpPr>
          <p:nvPr>
            <p:ph idx="1"/>
          </p:nvPr>
        </p:nvSpPr>
        <p:spPr>
          <a:xfrm>
            <a:off x="395536" y="3861048"/>
            <a:ext cx="8229600" cy="2873311"/>
          </a:xfrm>
        </p:spPr>
        <p:txBody>
          <a:bodyPr>
            <a:normAutofit fontScale="92500" lnSpcReduction="10000"/>
          </a:bodyPr>
          <a:lstStyle/>
          <a:p>
            <a:pPr marL="0" indent="0">
              <a:buNone/>
            </a:pPr>
            <a:r>
              <a:rPr lang="en-US" sz="1800" dirty="0">
                <a:solidFill>
                  <a:schemeClr val="accent1">
                    <a:lumMod val="75000"/>
                  </a:schemeClr>
                </a:solidFill>
              </a:rPr>
              <a:t>P</a:t>
            </a:r>
            <a:r>
              <a:rPr lang="en-US" sz="1800" dirty="0" smtClean="0">
                <a:solidFill>
                  <a:schemeClr val="accent1">
                    <a:lumMod val="75000"/>
                  </a:schemeClr>
                </a:solidFill>
              </a:rPr>
              <a:t>arameters </a:t>
            </a:r>
            <a:r>
              <a:rPr lang="en-US" sz="1800" dirty="0">
                <a:solidFill>
                  <a:schemeClr val="accent1">
                    <a:lumMod val="75000"/>
                  </a:schemeClr>
                </a:solidFill>
              </a:rPr>
              <a:t>of explosive assemblies: </a:t>
            </a:r>
            <a:endParaRPr lang="en-US" sz="1800" dirty="0" smtClean="0">
              <a:solidFill>
                <a:schemeClr val="accent1">
                  <a:lumMod val="75000"/>
                </a:schemeClr>
              </a:solidFill>
            </a:endParaRPr>
          </a:p>
          <a:p>
            <a:pPr indent="-720000"/>
            <a:r>
              <a:rPr lang="en-US" sz="1800" dirty="0" smtClean="0"/>
              <a:t>Soft </a:t>
            </a:r>
            <a:r>
              <a:rPr lang="en-US" sz="1800" dirty="0"/>
              <a:t>and stainless steel cylinders were using in experiments. Thickness of walls of cylinders was equal </a:t>
            </a:r>
            <a:r>
              <a:rPr lang="en-US" sz="1800" dirty="0" smtClean="0"/>
              <a:t> to 4 </a:t>
            </a:r>
            <a:r>
              <a:rPr lang="en-US" sz="1800" dirty="0"/>
              <a:t>mm. Diameter of a contact surface was equal </a:t>
            </a:r>
            <a:r>
              <a:rPr lang="en-US" sz="1800" dirty="0" smtClean="0"/>
              <a:t>to 48 </a:t>
            </a:r>
            <a:r>
              <a:rPr lang="en-US" sz="1800" dirty="0"/>
              <a:t>mm. Trapezoidal screw threads have been cut on contact surfaces of both </a:t>
            </a:r>
            <a:r>
              <a:rPr lang="en-US" sz="1800" dirty="0" smtClean="0"/>
              <a:t>cylinders.</a:t>
            </a:r>
            <a:endParaRPr lang="en-US" sz="1800" dirty="0"/>
          </a:p>
          <a:p>
            <a:pPr indent="-720000"/>
            <a:r>
              <a:rPr lang="en-US" sz="1800" dirty="0"/>
              <a:t>Threads had a pitch of 8 mm and depth of cutting of 0,5-1,0 mm. The middle width of a screw thread was equal </a:t>
            </a:r>
            <a:r>
              <a:rPr lang="en-US" sz="1800" dirty="0" smtClean="0"/>
              <a:t> to 4 </a:t>
            </a:r>
            <a:r>
              <a:rPr lang="en-US" sz="1800" dirty="0"/>
              <a:t>mm. An axial positions of a cylindrical HE charges were using in the base of technique of loading of </a:t>
            </a:r>
            <a:r>
              <a:rPr lang="en-US" sz="1800" dirty="0" smtClean="0"/>
              <a:t>cylinders. </a:t>
            </a:r>
            <a:r>
              <a:rPr lang="en-US" sz="1800" dirty="0"/>
              <a:t>Diameter of HE charge had changes in a range of 8-15 mm. The volume between HE charge and steel cylinders was filled by damping </a:t>
            </a:r>
            <a:r>
              <a:rPr lang="en-US" sz="1800" dirty="0" smtClean="0"/>
              <a:t>materials. Air</a:t>
            </a:r>
            <a:r>
              <a:rPr lang="en-US" sz="1800" dirty="0"/>
              <a:t>, water, sand or steel shell was applied in quality of materials of a bandage of the outer cylinder.</a:t>
            </a:r>
            <a:endParaRPr lang="ru-RU" sz="1800" dirty="0"/>
          </a:p>
        </p:txBody>
      </p:sp>
      <p:pic>
        <p:nvPicPr>
          <p:cNvPr id="205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04" r="8279" b="15176"/>
          <a:stretch/>
        </p:blipFill>
        <p:spPr bwMode="auto">
          <a:xfrm>
            <a:off x="6876256" y="1787842"/>
            <a:ext cx="2005406" cy="194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836712"/>
            <a:ext cx="7725544" cy="1066800"/>
          </a:xfrm>
        </p:spPr>
        <p:txBody>
          <a:bodyPr>
            <a:normAutofit/>
          </a:bodyPr>
          <a:lstStyle/>
          <a:p>
            <a:r>
              <a:rPr lang="en-US" sz="3600" i="1" dirty="0"/>
              <a:t>Parameters of wave loading:</a:t>
            </a:r>
            <a:endParaRPr lang="ru-RU" sz="3600" dirty="0"/>
          </a:p>
        </p:txBody>
      </p:sp>
      <p:sp>
        <p:nvSpPr>
          <p:cNvPr id="3" name="Содержимое 2"/>
          <p:cNvSpPr>
            <a:spLocks noGrp="1"/>
          </p:cNvSpPr>
          <p:nvPr>
            <p:ph idx="1"/>
          </p:nvPr>
        </p:nvSpPr>
        <p:spPr/>
        <p:txBody>
          <a:bodyPr>
            <a:normAutofit/>
          </a:bodyPr>
          <a:lstStyle/>
          <a:p>
            <a:pPr indent="-720000"/>
            <a:r>
              <a:rPr lang="en-US" sz="2600" dirty="0"/>
              <a:t>Intensity of loading in a range of pressure 0,1-12 </a:t>
            </a:r>
            <a:r>
              <a:rPr lang="en-US" sz="2600" dirty="0" err="1"/>
              <a:t>GPa</a:t>
            </a:r>
            <a:r>
              <a:rPr lang="en-US" sz="2600" dirty="0"/>
              <a:t> had been varied by type of a damp material. Pressure of loading of 12 </a:t>
            </a:r>
            <a:r>
              <a:rPr lang="en-US" sz="2600" dirty="0" err="1"/>
              <a:t>GPa</a:t>
            </a:r>
            <a:r>
              <a:rPr lang="en-US" sz="2600" dirty="0"/>
              <a:t> had been received at placing of an explosive tube (a thickness of the wall is equal to 1,5-3 mm) directly in contact with an internal surface of the steel cylinder. Duration of loading 20-50 µs had been defined by time of the expiration of detonation products from initial volume of a HE charge</a:t>
            </a:r>
            <a:endParaRPr lang="ru-RU" sz="2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548680"/>
            <a:ext cx="7653536" cy="1066800"/>
          </a:xfrm>
        </p:spPr>
        <p:txBody>
          <a:bodyPr>
            <a:normAutofit/>
          </a:bodyPr>
          <a:lstStyle/>
          <a:p>
            <a:r>
              <a:rPr lang="en-US" sz="3600" i="1" dirty="0" smtClean="0"/>
              <a:t>Experimental results</a:t>
            </a:r>
            <a:endParaRPr lang="ru-RU" sz="3600" dirty="0"/>
          </a:p>
        </p:txBody>
      </p:sp>
      <p:sp>
        <p:nvSpPr>
          <p:cNvPr id="3" name="Содержимое 2"/>
          <p:cNvSpPr>
            <a:spLocks noGrp="1"/>
          </p:cNvSpPr>
          <p:nvPr>
            <p:ph idx="1"/>
          </p:nvPr>
        </p:nvSpPr>
        <p:spPr>
          <a:xfrm>
            <a:off x="6228184" y="2725205"/>
            <a:ext cx="2736304" cy="2592288"/>
          </a:xfrm>
        </p:spPr>
        <p:txBody>
          <a:bodyPr/>
          <a:lstStyle/>
          <a:p>
            <a:pPr marL="144000" indent="0">
              <a:buNone/>
            </a:pPr>
            <a:r>
              <a:rPr lang="en-US" sz="1800" dirty="0"/>
              <a:t>Photo of contact deformation on surface of cylinders after explosion loading. </a:t>
            </a:r>
            <a:endParaRPr lang="en-US" sz="1800" dirty="0" smtClean="0"/>
          </a:p>
          <a:p>
            <a:pPr marL="144000" indent="0">
              <a:buNone/>
            </a:pPr>
            <a:r>
              <a:rPr lang="en-US" sz="1800" dirty="0" smtClean="0"/>
              <a:t>The </a:t>
            </a:r>
            <a:r>
              <a:rPr lang="en-US" sz="1800" dirty="0"/>
              <a:t>trapezoidal screw threads of cylinders had initial axial </a:t>
            </a:r>
            <a:r>
              <a:rPr lang="en-US" sz="1800" dirty="0" smtClean="0"/>
              <a:t>displacement</a:t>
            </a:r>
            <a:endParaRPr lang="en-US" sz="1800" dirty="0" smtClean="0"/>
          </a:p>
        </p:txBody>
      </p:sp>
      <p:pic>
        <p:nvPicPr>
          <p:cNvPr id="5123" name="Picture 3"/>
          <p:cNvPicPr>
            <a:picLocks noChangeAspect="1" noChangeArrowheads="1"/>
          </p:cNvPicPr>
          <p:nvPr/>
        </p:nvPicPr>
        <p:blipFill>
          <a:blip r:embed="rId2"/>
          <a:srcRect/>
          <a:stretch>
            <a:fillRect/>
          </a:stretch>
        </p:blipFill>
        <p:spPr bwMode="auto">
          <a:xfrm rot="5400000">
            <a:off x="-935639" y="3532225"/>
            <a:ext cx="4681838" cy="1208877"/>
          </a:xfrm>
          <a:prstGeom prst="rect">
            <a:avLst/>
          </a:prstGeom>
          <a:noFill/>
          <a:ln w="9525">
            <a:noFill/>
            <a:miter lim="800000"/>
            <a:headEnd/>
            <a:tailEnd/>
          </a:ln>
          <a:effectLst/>
        </p:spPr>
      </p:pic>
      <p:pic>
        <p:nvPicPr>
          <p:cNvPr id="5" name="Picture 2"/>
          <p:cNvPicPr>
            <a:picLocks noChangeAspect="1" noChangeArrowheads="1"/>
          </p:cNvPicPr>
          <p:nvPr/>
        </p:nvPicPr>
        <p:blipFill>
          <a:blip r:embed="rId3"/>
          <a:stretch>
            <a:fillRect/>
          </a:stretch>
        </p:blipFill>
        <p:spPr bwMode="auto">
          <a:xfrm>
            <a:off x="2555776" y="2060848"/>
            <a:ext cx="3528392" cy="39210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20688"/>
            <a:ext cx="7653536" cy="1066800"/>
          </a:xfrm>
        </p:spPr>
        <p:txBody>
          <a:bodyPr>
            <a:normAutofit/>
          </a:bodyPr>
          <a:lstStyle/>
          <a:p>
            <a:r>
              <a:rPr lang="en-US" sz="3600" i="1" dirty="0"/>
              <a:t>Mathematical modeling:</a:t>
            </a:r>
            <a:endParaRPr lang="ru-RU" sz="3600" dirty="0"/>
          </a:p>
        </p:txBody>
      </p:sp>
      <p:sp>
        <p:nvSpPr>
          <p:cNvPr id="3" name="Содержимое 2"/>
          <p:cNvSpPr>
            <a:spLocks noGrp="1"/>
          </p:cNvSpPr>
          <p:nvPr>
            <p:ph idx="1"/>
          </p:nvPr>
        </p:nvSpPr>
        <p:spPr>
          <a:xfrm>
            <a:off x="467544" y="1988840"/>
            <a:ext cx="8229600" cy="4325112"/>
          </a:xfrm>
        </p:spPr>
        <p:txBody>
          <a:bodyPr>
            <a:normAutofit/>
          </a:bodyPr>
          <a:lstStyle/>
          <a:p>
            <a:pPr indent="-720000"/>
            <a:r>
              <a:rPr lang="en-US" sz="2600" dirty="0"/>
              <a:t>Mathematical modeling of formation process for explosion connection is carried out in frame of solid mechanics.  The ABAQUS EXPLICIT module from SIMULIA ABAQUS software package for finite element analysis is used for calculation of fast deformation process of metals. The module has the comprehensive facilities for calculation of contact interactions and for modeling of physically and geometrically nonlinear processes during materials deformation.</a:t>
            </a:r>
            <a:endParaRPr lang="ru-RU" sz="2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836712"/>
            <a:ext cx="7725544" cy="511156"/>
          </a:xfrm>
        </p:spPr>
        <p:txBody>
          <a:bodyPr>
            <a:normAutofit fontScale="90000"/>
          </a:bodyPr>
          <a:lstStyle/>
          <a:p>
            <a:r>
              <a:rPr lang="en-US" i="1" dirty="0"/>
              <a:t>Mathematical modeling:</a:t>
            </a:r>
            <a:endParaRPr lang="ru-RU" dirty="0"/>
          </a:p>
        </p:txBody>
      </p:sp>
      <p:sp>
        <p:nvSpPr>
          <p:cNvPr id="3" name="Содержимое 2"/>
          <p:cNvSpPr>
            <a:spLocks noGrp="1"/>
          </p:cNvSpPr>
          <p:nvPr>
            <p:ph idx="1"/>
          </p:nvPr>
        </p:nvSpPr>
        <p:spPr>
          <a:xfrm>
            <a:off x="467544" y="1988840"/>
            <a:ext cx="8208912" cy="4032448"/>
          </a:xfrm>
        </p:spPr>
        <p:txBody>
          <a:bodyPr>
            <a:normAutofit/>
          </a:bodyPr>
          <a:lstStyle/>
          <a:p>
            <a:pPr indent="-720000"/>
            <a:r>
              <a:rPr lang="en-US" sz="2600" dirty="0"/>
              <a:t>Lagrange-Euler continuous mesh refinement (ALE adaptive meshing) was used for reaching of solution convergence when fast intensive deformation and non-uniform contact interaction have place. The characteristic size of finite elements was equal 50 µm that corresponds to the size of metal grain</a:t>
            </a:r>
            <a:endParaRPr lang="ru-RU" sz="2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105</TotalTime>
  <Words>745</Words>
  <Application>Microsoft Office PowerPoint</Application>
  <PresentationFormat>Экран (4:3)</PresentationFormat>
  <Paragraphs>41</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Городская</vt:lpstr>
      <vt:lpstr>Explosive joining of dissimilar metals:  experiment and numerical modeling </vt:lpstr>
      <vt:lpstr>Methods of research realization:</vt:lpstr>
      <vt:lpstr>The schemes of shock-wave loading of cylinders: </vt:lpstr>
      <vt:lpstr>The schemes of shock-wave loading of cylinders</vt:lpstr>
      <vt:lpstr>The photos of explosive assemblies:</vt:lpstr>
      <vt:lpstr>Parameters of wave loading:</vt:lpstr>
      <vt:lpstr>Experimental results</vt:lpstr>
      <vt:lpstr>Mathematical modeling:</vt:lpstr>
      <vt:lpstr>Mathematical modeling:</vt:lpstr>
      <vt:lpstr>Modeling results</vt:lpstr>
      <vt:lpstr>Modeling results</vt:lpstr>
      <vt:lpstr>Modeling results</vt:lpstr>
      <vt:lpstr>Resume</vt:lpstr>
      <vt:lpstr>Thank you for your attention!</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EXPLOSIVE JOINING OF DISSIMILAR METALS:  EXPERIMENT AND NUMERICAL MODELING</dc:title>
  <dc:creator>YIY</dc:creator>
  <cp:lastModifiedBy>Сергей Ананьев</cp:lastModifiedBy>
  <cp:revision>16</cp:revision>
  <dcterms:created xsi:type="dcterms:W3CDTF">2014-05-21T04:24:50Z</dcterms:created>
  <dcterms:modified xsi:type="dcterms:W3CDTF">2014-05-28T10:22:43Z</dcterms:modified>
</cp:coreProperties>
</file>